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Lexend Deca" charset="1" panose="00000000000000000000"/>
      <p:regular r:id="rId13"/>
    </p:embeddedFont>
    <p:embeddedFont>
      <p:font typeface="Now" charset="1" panose="00000500000000000000"/>
      <p:regular r:id="rId14"/>
    </p:embeddedFont>
    <p:embeddedFont>
      <p:font typeface="Now Bold" charset="1" panose="00000800000000000000"/>
      <p:regular r:id="rId15"/>
    </p:embeddedFont>
    <p:embeddedFont>
      <p:font typeface="Canva Sans Bold" charset="1" panose="020B08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jpe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361329" y="513800"/>
            <a:ext cx="5897971" cy="5897971"/>
          </a:xfrm>
          <a:custGeom>
            <a:avLst/>
            <a:gdLst/>
            <a:ahLst/>
            <a:cxnLst/>
            <a:rect r="r" b="b" t="t" l="l"/>
            <a:pathLst>
              <a:path h="5897971" w="5897971">
                <a:moveTo>
                  <a:pt x="0" y="0"/>
                </a:moveTo>
                <a:lnTo>
                  <a:pt x="5897971" y="0"/>
                </a:lnTo>
                <a:lnTo>
                  <a:pt x="5897971" y="5897970"/>
                </a:lnTo>
                <a:lnTo>
                  <a:pt x="0" y="58979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11445" y="5598185"/>
            <a:ext cx="4083924" cy="4175016"/>
          </a:xfrm>
          <a:custGeom>
            <a:avLst/>
            <a:gdLst/>
            <a:ahLst/>
            <a:cxnLst/>
            <a:rect r="r" b="b" t="t" l="l"/>
            <a:pathLst>
              <a:path h="4175016" w="4083924">
                <a:moveTo>
                  <a:pt x="0" y="0"/>
                </a:moveTo>
                <a:lnTo>
                  <a:pt x="4083925" y="0"/>
                </a:lnTo>
                <a:lnTo>
                  <a:pt x="4083925" y="4175015"/>
                </a:lnTo>
                <a:lnTo>
                  <a:pt x="0" y="4175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428429" y="4419417"/>
            <a:ext cx="3449956" cy="4902084"/>
            <a:chOff x="0" y="0"/>
            <a:chExt cx="9342810" cy="1327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342810" cy="13275311"/>
            </a:xfrm>
            <a:custGeom>
              <a:avLst/>
              <a:gdLst/>
              <a:ahLst/>
              <a:cxnLst/>
              <a:rect r="r" b="b" t="t" l="l"/>
              <a:pathLst>
                <a:path h="13275311" w="9342810">
                  <a:moveTo>
                    <a:pt x="5615768" y="0"/>
                  </a:moveTo>
                  <a:lnTo>
                    <a:pt x="9342810" y="0"/>
                  </a:lnTo>
                  <a:lnTo>
                    <a:pt x="9342810" y="13275311"/>
                  </a:lnTo>
                  <a:lnTo>
                    <a:pt x="0" y="13275311"/>
                  </a:lnTo>
                  <a:lnTo>
                    <a:pt x="0" y="6649720"/>
                  </a:lnTo>
                  <a:cubicBezTo>
                    <a:pt x="0" y="2976880"/>
                    <a:pt x="2514011" y="0"/>
                    <a:pt x="5615768" y="0"/>
                  </a:cubicBezTo>
                  <a:close/>
                </a:path>
              </a:pathLst>
            </a:custGeom>
            <a:blipFill>
              <a:blip r:embed="rId8"/>
              <a:stretch>
                <a:fillRect l="-56635" t="0" r="-56635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1028700"/>
            <a:ext cx="9621526" cy="6044252"/>
            <a:chOff x="0" y="0"/>
            <a:chExt cx="12828702" cy="805900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882745"/>
              <a:ext cx="12828702" cy="6176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2019"/>
                </a:lnSpc>
              </a:pPr>
              <a:r>
                <a:rPr lang="en-US" sz="10927" spc="-218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Ant Colony Optimization Algorithm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66675"/>
              <a:ext cx="8978467" cy="1387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200"/>
                </a:lnSpc>
              </a:pPr>
              <a:r>
                <a:rPr lang="en-US" sz="3000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Exploring Nature-Inspired Algorithms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049597" y="3827451"/>
            <a:ext cx="5209703" cy="6571873"/>
          </a:xfrm>
          <a:custGeom>
            <a:avLst/>
            <a:gdLst/>
            <a:ahLst/>
            <a:cxnLst/>
            <a:rect r="r" b="b" t="t" l="l"/>
            <a:pathLst>
              <a:path h="6571873" w="5209703">
                <a:moveTo>
                  <a:pt x="0" y="0"/>
                </a:moveTo>
                <a:lnTo>
                  <a:pt x="5209703" y="0"/>
                </a:lnTo>
                <a:lnTo>
                  <a:pt x="5209703" y="6571873"/>
                </a:lnTo>
                <a:lnTo>
                  <a:pt x="0" y="65718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981618" y="0"/>
            <a:ext cx="5422160" cy="6829613"/>
            <a:chOff x="0" y="0"/>
            <a:chExt cx="840035" cy="10580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40034" cy="1058086"/>
            </a:xfrm>
            <a:custGeom>
              <a:avLst/>
              <a:gdLst/>
              <a:ahLst/>
              <a:cxnLst/>
              <a:rect r="r" b="b" t="t" l="l"/>
              <a:pathLst>
                <a:path h="1058086" w="840034">
                  <a:moveTo>
                    <a:pt x="0" y="0"/>
                  </a:moveTo>
                  <a:lnTo>
                    <a:pt x="840034" y="0"/>
                  </a:lnTo>
                  <a:lnTo>
                    <a:pt x="840034" y="1058086"/>
                  </a:lnTo>
                  <a:lnTo>
                    <a:pt x="0" y="1058086"/>
                  </a:lnTo>
                  <a:close/>
                </a:path>
              </a:pathLst>
            </a:custGeom>
            <a:blipFill>
              <a:blip r:embed="rId6"/>
              <a:stretch>
                <a:fillRect l="-66357" t="0" r="-66357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2650952" y="7561156"/>
            <a:ext cx="2360687" cy="2360687"/>
          </a:xfrm>
          <a:custGeom>
            <a:avLst/>
            <a:gdLst/>
            <a:ahLst/>
            <a:cxnLst/>
            <a:rect r="r" b="b" t="t" l="l"/>
            <a:pathLst>
              <a:path h="2360687" w="2360687">
                <a:moveTo>
                  <a:pt x="0" y="0"/>
                </a:moveTo>
                <a:lnTo>
                  <a:pt x="2360686" y="0"/>
                </a:lnTo>
                <a:lnTo>
                  <a:pt x="2360686" y="2360686"/>
                </a:lnTo>
                <a:lnTo>
                  <a:pt x="0" y="23606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028700" y="2428875"/>
            <a:ext cx="8115300" cy="5429250"/>
            <a:chOff x="0" y="0"/>
            <a:chExt cx="10820400" cy="723900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10820400" cy="3581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0620"/>
                </a:lnSpc>
              </a:pPr>
              <a:r>
                <a:rPr lang="en-US" sz="885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Understanding Ant Behavior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89732"/>
              <a:ext cx="8569353" cy="60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Inspired by nature's efficiency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5605780"/>
              <a:ext cx="8569353" cy="16332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59"/>
                </a:lnSpc>
              </a:pPr>
              <a:r>
                <a:rPr lang="en-US" sz="2400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Our algorithm mimics </a:t>
              </a:r>
              <a:r>
                <a:rPr lang="en-US" b="true" sz="2400">
                  <a:solidFill>
                    <a:srgbClr val="F6F6F6"/>
                  </a:solidFill>
                  <a:latin typeface="Now Bold"/>
                  <a:ea typeface="Now Bold"/>
                  <a:cs typeface="Now Bold"/>
                  <a:sym typeface="Now Bold"/>
                </a:rPr>
                <a:t>real ant foraging</a:t>
              </a:r>
              <a:r>
                <a:rPr lang="en-US" sz="2400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 behavior to solve complex optimization problems effectively and efficiently.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17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0" y="5143500"/>
            <a:ext cx="8137531" cy="5124231"/>
            <a:chOff x="0" y="0"/>
            <a:chExt cx="1118292" cy="7041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18292" cy="704192"/>
            </a:xfrm>
            <a:custGeom>
              <a:avLst/>
              <a:gdLst/>
              <a:ahLst/>
              <a:cxnLst/>
              <a:rect r="r" b="b" t="t" l="l"/>
              <a:pathLst>
                <a:path h="704192" w="1118292">
                  <a:moveTo>
                    <a:pt x="0" y="0"/>
                  </a:moveTo>
                  <a:lnTo>
                    <a:pt x="1118292" y="0"/>
                  </a:lnTo>
                  <a:lnTo>
                    <a:pt x="1118292" y="704192"/>
                  </a:lnTo>
                  <a:lnTo>
                    <a:pt x="0" y="704192"/>
                  </a:lnTo>
                  <a:close/>
                </a:path>
              </a:pathLst>
            </a:custGeom>
            <a:blipFill>
              <a:blip r:embed="rId4"/>
              <a:stretch>
                <a:fillRect l="0" t="-3199" r="0" b="-3199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5143500"/>
            <a:ext cx="5165094" cy="5319853"/>
          </a:xfrm>
          <a:custGeom>
            <a:avLst/>
            <a:gdLst/>
            <a:ahLst/>
            <a:cxnLst/>
            <a:rect r="r" b="b" t="t" l="l"/>
            <a:pathLst>
              <a:path h="5319853" w="5165094">
                <a:moveTo>
                  <a:pt x="0" y="0"/>
                </a:moveTo>
                <a:lnTo>
                  <a:pt x="5165094" y="0"/>
                </a:lnTo>
                <a:lnTo>
                  <a:pt x="5165094" y="5319853"/>
                </a:lnTo>
                <a:lnTo>
                  <a:pt x="0" y="53198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028700"/>
            <a:ext cx="7108831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19"/>
              </a:lnSpc>
            </a:pPr>
            <a:r>
              <a:rPr lang="en-US" sz="7849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Key Methodology of ACO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190710" y="1028700"/>
            <a:ext cx="7068590" cy="1855047"/>
            <a:chOff x="0" y="0"/>
            <a:chExt cx="9424787" cy="247339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47702"/>
              <a:ext cx="942478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Pheromone trails guide ants in finding </a:t>
              </a:r>
              <a:r>
                <a:rPr lang="en-US" b="true" sz="2199">
                  <a:solidFill>
                    <a:srgbClr val="F6F6F6"/>
                  </a:solidFill>
                  <a:latin typeface="Now Bold"/>
                  <a:ea typeface="Now Bold"/>
                  <a:cs typeface="Now Bold"/>
                  <a:sym typeface="Now Bold"/>
                </a:rPr>
                <a:t>optimal paths</a:t>
              </a: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 to food sources, influencing decision-making in the colony.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9424787" cy="60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Pheromone Trails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90710" y="3672933"/>
            <a:ext cx="7068590" cy="1874096"/>
            <a:chOff x="0" y="0"/>
            <a:chExt cx="9424787" cy="249879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73102"/>
              <a:ext cx="942478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Heuristic information helps ants evaluate paths based on </a:t>
              </a:r>
              <a:r>
                <a:rPr lang="en-US" b="true" sz="2199">
                  <a:solidFill>
                    <a:srgbClr val="F6F6F6"/>
                  </a:solidFill>
                  <a:latin typeface="Now Bold"/>
                  <a:ea typeface="Now Bold"/>
                  <a:cs typeface="Now Bold"/>
                  <a:sym typeface="Now Bold"/>
                </a:rPr>
                <a:t>experience</a:t>
              </a: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, improving the efficiency of the search process.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9050"/>
              <a:ext cx="9424787" cy="60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Heuristic Information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90710" y="6812466"/>
            <a:ext cx="7068590" cy="1888939"/>
            <a:chOff x="0" y="0"/>
            <a:chExt cx="9424787" cy="251858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19050"/>
              <a:ext cx="9424787" cy="60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Pheromone Evaporation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92892"/>
              <a:ext cx="9424787" cy="15256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79"/>
                </a:lnSpc>
              </a:pP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Pheromone Evaporation helps ants avoiding </a:t>
              </a:r>
              <a:r>
                <a:rPr lang="en-US" b="true" sz="2199">
                  <a:solidFill>
                    <a:srgbClr val="F6F6F6"/>
                  </a:solidFill>
                  <a:latin typeface="Now Bold"/>
                  <a:ea typeface="Now Bold"/>
                  <a:cs typeface="Now Bold"/>
                  <a:sym typeface="Now Bold"/>
                </a:rPr>
                <a:t>long paths</a:t>
              </a:r>
              <a:r>
                <a:rPr lang="en-US" sz="21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 being selected or getting stuck at </a:t>
              </a:r>
              <a:r>
                <a:rPr lang="en-US" b="true" sz="2199">
                  <a:solidFill>
                    <a:srgbClr val="F6F6F6"/>
                  </a:solidFill>
                  <a:latin typeface="Now Bold"/>
                  <a:ea typeface="Now Bold"/>
                  <a:cs typeface="Now Bold"/>
                  <a:sym typeface="Now Bold"/>
                </a:rPr>
                <a:t>locally optimal solution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334500" y="1071300"/>
            <a:ext cx="572421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6F6F6"/>
                </a:solidFill>
                <a:latin typeface="Now"/>
                <a:ea typeface="Now"/>
                <a:cs typeface="Now"/>
                <a:sym typeface="Now"/>
              </a:rPr>
              <a:t>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34500" y="3700780"/>
            <a:ext cx="572421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6F6F6"/>
                </a:solidFill>
                <a:latin typeface="Now"/>
                <a:ea typeface="Now"/>
                <a:cs typeface="Now"/>
                <a:sym typeface="Now"/>
              </a:rPr>
              <a:t>02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34500" y="6851010"/>
            <a:ext cx="572421" cy="3892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219"/>
              </a:lnSpc>
            </a:pPr>
            <a:r>
              <a:rPr lang="en-US" sz="2299" u="sng">
                <a:solidFill>
                  <a:srgbClr val="F6F6F6"/>
                </a:solidFill>
                <a:latin typeface="Now"/>
                <a:ea typeface="Now"/>
                <a:cs typeface="Now"/>
                <a:sym typeface="Now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21640800" cy="10972800"/>
          </a:xfrm>
        </p:grpSpPr>
        <p:sp>
          <p:nvSpPr>
            <p:cNvPr name="AutoShape 6" id="6"/>
            <p:cNvSpPr/>
            <p:nvPr/>
          </p:nvSpPr>
          <p:spPr>
            <a:xfrm rot="-5400000">
              <a:off x="5334000" y="5473700"/>
              <a:ext cx="10972800" cy="0"/>
            </a:xfrm>
            <a:prstGeom prst="line">
              <a:avLst/>
            </a:prstGeom>
            <a:ln cap="rnd" w="254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0">
              <a:off x="0" y="5473700"/>
              <a:ext cx="21640800" cy="0"/>
            </a:xfrm>
            <a:prstGeom prst="line">
              <a:avLst/>
            </a:prstGeom>
            <a:ln cap="rnd" w="25400">
              <a:solidFill>
                <a:srgbClr val="E4E2D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8937319" y="3603319"/>
              <a:ext cx="3766163" cy="3766163"/>
            </a:xfrm>
            <a:custGeom>
              <a:avLst/>
              <a:gdLst/>
              <a:ahLst/>
              <a:cxnLst/>
              <a:rect r="r" b="b" t="t" l="l"/>
              <a:pathLst>
                <a:path h="3766163" w="3766163">
                  <a:moveTo>
                    <a:pt x="0" y="0"/>
                  </a:moveTo>
                  <a:lnTo>
                    <a:pt x="3766162" y="0"/>
                  </a:lnTo>
                  <a:lnTo>
                    <a:pt x="3766162" y="3766162"/>
                  </a:lnTo>
                  <a:lnTo>
                    <a:pt x="0" y="37661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749155" y="1948859"/>
            <a:ext cx="5030451" cy="1534680"/>
            <a:chOff x="0" y="0"/>
            <a:chExt cx="6707268" cy="204624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6707268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STEP 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06297"/>
              <a:ext cx="6707268" cy="123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Initialize pheromone levels and set parameters.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536969" y="1967909"/>
            <a:ext cx="5030451" cy="1534680"/>
            <a:chOff x="0" y="0"/>
            <a:chExt cx="6707268" cy="204624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47625"/>
              <a:ext cx="6707268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STEP 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06297"/>
              <a:ext cx="6707268" cy="123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Ants construct solutions based on pheromone trails.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39630" y="6546286"/>
            <a:ext cx="5030451" cy="2010930"/>
            <a:chOff x="0" y="0"/>
            <a:chExt cx="6707268" cy="268124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47625"/>
              <a:ext cx="6707268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STEP 3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06297"/>
              <a:ext cx="6707268" cy="1874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Evaluate solutions and update pheromone levels accordingly.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536969" y="6803461"/>
            <a:ext cx="5030451" cy="1534680"/>
            <a:chOff x="0" y="0"/>
            <a:chExt cx="6707268" cy="2046240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47625"/>
              <a:ext cx="6707268" cy="5911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79"/>
                </a:lnSpc>
              </a:pPr>
              <a:r>
                <a:rPr lang="en-US" sz="2699">
                  <a:solidFill>
                    <a:srgbClr val="F6F6F6"/>
                  </a:solidFill>
                  <a:latin typeface="Now"/>
                  <a:ea typeface="Now"/>
                  <a:cs typeface="Now"/>
                  <a:sym typeface="Now"/>
                </a:rPr>
                <a:t>STEP 4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806297"/>
              <a:ext cx="6707268" cy="12399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770"/>
                </a:lnSpc>
              </a:pPr>
              <a:r>
                <a:rPr lang="en-US" sz="2900">
                  <a:solidFill>
                    <a:srgbClr val="F6F6F6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Identify the best solution and finalize results.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3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true" rot="0">
            <a:off x="13704505" y="1496111"/>
            <a:ext cx="1945213" cy="2003497"/>
          </a:xfrm>
          <a:custGeom>
            <a:avLst/>
            <a:gdLst/>
            <a:ahLst/>
            <a:cxnLst/>
            <a:rect r="r" b="b" t="t" l="l"/>
            <a:pathLst>
              <a:path h="2003497" w="1945213">
                <a:moveTo>
                  <a:pt x="1945213" y="2003497"/>
                </a:moveTo>
                <a:lnTo>
                  <a:pt x="0" y="2003497"/>
                </a:lnTo>
                <a:lnTo>
                  <a:pt x="0" y="0"/>
                </a:lnTo>
                <a:lnTo>
                  <a:pt x="1945213" y="0"/>
                </a:lnTo>
                <a:lnTo>
                  <a:pt x="1945213" y="2003497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2686" y="1792887"/>
            <a:ext cx="6934914" cy="2226944"/>
          </a:xfrm>
          <a:custGeom>
            <a:avLst/>
            <a:gdLst/>
            <a:ahLst/>
            <a:cxnLst/>
            <a:rect r="r" b="b" t="t" l="l"/>
            <a:pathLst>
              <a:path h="2226944" w="6934914">
                <a:moveTo>
                  <a:pt x="0" y="0"/>
                </a:moveTo>
                <a:lnTo>
                  <a:pt x="6934914" y="0"/>
                </a:lnTo>
                <a:lnTo>
                  <a:pt x="6934914" y="2226944"/>
                </a:lnTo>
                <a:lnTo>
                  <a:pt x="0" y="22269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2686" y="5830570"/>
            <a:ext cx="7908886" cy="1916384"/>
          </a:xfrm>
          <a:custGeom>
            <a:avLst/>
            <a:gdLst/>
            <a:ahLst/>
            <a:cxnLst/>
            <a:rect r="r" b="b" t="t" l="l"/>
            <a:pathLst>
              <a:path h="1916384" w="7908886">
                <a:moveTo>
                  <a:pt x="0" y="0"/>
                </a:moveTo>
                <a:lnTo>
                  <a:pt x="7908886" y="0"/>
                </a:lnTo>
                <a:lnTo>
                  <a:pt x="7908886" y="1916384"/>
                </a:lnTo>
                <a:lnTo>
                  <a:pt x="0" y="19163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2686" y="8512463"/>
            <a:ext cx="3289097" cy="1491675"/>
          </a:xfrm>
          <a:custGeom>
            <a:avLst/>
            <a:gdLst/>
            <a:ahLst/>
            <a:cxnLst/>
            <a:rect r="r" b="b" t="t" l="l"/>
            <a:pathLst>
              <a:path h="1491675" w="3289097">
                <a:moveTo>
                  <a:pt x="0" y="0"/>
                </a:moveTo>
                <a:lnTo>
                  <a:pt x="3289097" y="0"/>
                </a:lnTo>
                <a:lnTo>
                  <a:pt x="3289097" y="1491674"/>
                </a:lnTo>
                <a:lnTo>
                  <a:pt x="0" y="1491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426964"/>
            <a:ext cx="10161935" cy="871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15"/>
              </a:lnSpc>
            </a:pPr>
            <a:r>
              <a:rPr lang="en-US" sz="5082" b="true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Used Mathimatical Equations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07340" y="4189856"/>
            <a:ext cx="9331970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τ: The amount of pheromone deposited on the edge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2686" y="4685030"/>
            <a:ext cx="7098209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η: The travel cost (heuristic) of the edge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30334" y="5181600"/>
            <a:ext cx="15359211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α 𝛽: Are parameters that control the influence of pheromone and heuristic information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686" y="7918404"/>
            <a:ext cx="6783288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ρ: The rate of pheromone evaporation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40594" y="8648217"/>
            <a:ext cx="4609356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If ant K took the curve xy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110143" y="9278137"/>
            <a:ext cx="1820317" cy="458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Otherwise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551572" y="2480436"/>
            <a:ext cx="752326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Choosing next city using probability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496027"/>
            <a:ext cx="459075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  <a:spcBef>
                <a:spcPct val="0"/>
              </a:spcBef>
            </a:pPr>
            <a:r>
              <a:rPr lang="en-US" sz="3399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Updating Pheromone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95121" y="2887083"/>
            <a:ext cx="8468920" cy="5770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Average runtime for 10 Cities: 2.88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Runtime breakdown by ant count: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1 Ants: 2.74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5 Ants: 3.34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10 Ants: 2.55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Average runtime for 20 Cities: 2.27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Runtime breakdown by ant count: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1 Ants: 2.24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5 Ants: 2.04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10 Ants: 1.99 seconds</a:t>
            </a:r>
          </a:p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sz="3206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 20 Ants: 2.78 seconds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28666" y="2887083"/>
            <a:ext cx="5407223" cy="934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Best result for 10 cities: 152.00</a:t>
            </a:r>
          </a:p>
          <a:p>
            <a:pPr algn="ctr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Best result for 20 cities: 146.00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95121" y="456155"/>
            <a:ext cx="5924440" cy="83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3"/>
              </a:lnSpc>
              <a:spcBef>
                <a:spcPct val="0"/>
              </a:spcBef>
            </a:pPr>
            <a:r>
              <a:rPr lang="en-US" b="true" sz="5079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61738" y="0"/>
            <a:ext cx="20611475" cy="10287000"/>
            <a:chOff x="0" y="0"/>
            <a:chExt cx="2748196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4" y="0"/>
                  </a:lnTo>
                  <a:lnTo>
                    <a:pt x="13740984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3740984" y="0"/>
              <a:ext cx="13740984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40984">
                  <a:moveTo>
                    <a:pt x="0" y="0"/>
                  </a:moveTo>
                  <a:lnTo>
                    <a:pt x="13740983" y="0"/>
                  </a:lnTo>
                  <a:lnTo>
                    <a:pt x="13740983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9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9827779" y="0"/>
            <a:ext cx="15355229" cy="10287000"/>
          </a:xfrm>
          <a:custGeom>
            <a:avLst/>
            <a:gdLst/>
            <a:ahLst/>
            <a:cxnLst/>
            <a:rect r="r" b="b" t="t" l="l"/>
            <a:pathLst>
              <a:path h="10287000" w="15355229">
                <a:moveTo>
                  <a:pt x="0" y="0"/>
                </a:moveTo>
                <a:lnTo>
                  <a:pt x="15355229" y="0"/>
                </a:lnTo>
                <a:lnTo>
                  <a:pt x="153552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0760" y="159703"/>
            <a:ext cx="641226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F6F6F6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2357635"/>
            <a:ext cx="9827779" cy="7984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758957" indent="-379479" lvl="1">
              <a:lnSpc>
                <a:spcPts val="4569"/>
              </a:lnSpc>
              <a:buFont typeface="Arial"/>
              <a:buChar char="•"/>
            </a:pPr>
            <a:r>
              <a:rPr lang="en-US" sz="3515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ACO is a metaheuristic approach for solving NP hard optimization problems</a:t>
            </a:r>
          </a:p>
          <a:p>
            <a:pPr algn="ctr">
              <a:lnSpc>
                <a:spcPts val="4569"/>
              </a:lnSpc>
            </a:pPr>
          </a:p>
          <a:p>
            <a:pPr algn="ctr">
              <a:lnSpc>
                <a:spcPts val="4569"/>
              </a:lnSpc>
            </a:pPr>
          </a:p>
          <a:p>
            <a:pPr algn="ctr" marL="758957" indent="-379479" lvl="1">
              <a:lnSpc>
                <a:spcPts val="4569"/>
              </a:lnSpc>
              <a:spcBef>
                <a:spcPct val="0"/>
              </a:spcBef>
              <a:buFont typeface="Arial"/>
              <a:buChar char="•"/>
            </a:pPr>
            <a:r>
              <a:rPr lang="en-US" sz="3515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ACO efficiently solves TSP by reaching    a near-optimal solution</a:t>
            </a:r>
          </a:p>
          <a:p>
            <a:pPr algn="ctr">
              <a:lnSpc>
                <a:spcPts val="4569"/>
              </a:lnSpc>
              <a:spcBef>
                <a:spcPct val="0"/>
              </a:spcBef>
            </a:pPr>
          </a:p>
          <a:p>
            <a:pPr algn="ctr">
              <a:lnSpc>
                <a:spcPts val="4569"/>
              </a:lnSpc>
              <a:spcBef>
                <a:spcPct val="0"/>
              </a:spcBef>
            </a:pPr>
          </a:p>
          <a:p>
            <a:pPr algn="ctr" marL="758957" indent="-379479" lvl="1">
              <a:lnSpc>
                <a:spcPts val="4569"/>
              </a:lnSpc>
              <a:spcBef>
                <a:spcPct val="0"/>
              </a:spcBef>
              <a:buFont typeface="Arial"/>
              <a:buChar char="•"/>
            </a:pPr>
            <a:r>
              <a:rPr lang="en-US" sz="3515">
                <a:solidFill>
                  <a:srgbClr val="F6F6F6"/>
                </a:solidFill>
                <a:latin typeface="Lexend Deca"/>
                <a:ea typeface="Lexend Deca"/>
                <a:cs typeface="Lexend Deca"/>
                <a:sym typeface="Lexend Deca"/>
              </a:rPr>
              <a:t> It has been successfully applied to a wide range of optimization problems, including scheduling, routing, and resource allocation</a:t>
            </a:r>
          </a:p>
          <a:p>
            <a:pPr algn="ctr">
              <a:lnSpc>
                <a:spcPts val="4569"/>
              </a:lnSpc>
              <a:spcBef>
                <a:spcPct val="0"/>
              </a:spcBef>
            </a:pPr>
          </a:p>
          <a:p>
            <a:pPr algn="ctr">
              <a:lnSpc>
                <a:spcPts val="456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Exploring Nature-Inspired Algorithms</dc:description>
  <dc:identifier>DAGn_5BD3ok</dc:identifier>
  <dcterms:modified xsi:type="dcterms:W3CDTF">2011-08-01T06:04:30Z</dcterms:modified>
  <cp:revision>1</cp:revision>
  <dc:title>Presentation - Exploring Nature-Inspired Algorithms</dc:title>
</cp:coreProperties>
</file>